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5" r:id="rId3"/>
    <p:sldId id="271" r:id="rId4"/>
    <p:sldId id="299" r:id="rId5"/>
    <p:sldId id="297" r:id="rId6"/>
    <p:sldId id="306" r:id="rId7"/>
    <p:sldId id="307" r:id="rId8"/>
    <p:sldId id="308" r:id="rId9"/>
    <p:sldId id="309" r:id="rId10"/>
    <p:sldId id="310" r:id="rId11"/>
    <p:sldId id="302" r:id="rId12"/>
    <p:sldId id="311" r:id="rId13"/>
    <p:sldId id="312" r:id="rId14"/>
    <p:sldId id="313" r:id="rId15"/>
    <p:sldId id="315" r:id="rId16"/>
    <p:sldId id="314" r:id="rId17"/>
    <p:sldId id="327" r:id="rId18"/>
    <p:sldId id="316" r:id="rId19"/>
    <p:sldId id="317" r:id="rId20"/>
    <p:sldId id="318" r:id="rId21"/>
    <p:sldId id="319" r:id="rId22"/>
    <p:sldId id="320" r:id="rId23"/>
    <p:sldId id="321" r:id="rId24"/>
    <p:sldId id="324" r:id="rId25"/>
    <p:sldId id="325" r:id="rId26"/>
    <p:sldId id="328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69657" autoAdjust="0"/>
  </p:normalViewPr>
  <p:slideViewPr>
    <p:cSldViewPr snapToGrid="0" snapToObjects="1">
      <p:cViewPr>
        <p:scale>
          <a:sx n="50" d="100"/>
          <a:sy n="50" d="100"/>
        </p:scale>
        <p:origin x="-3328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3D67-946B-0347-A474-0FC2C0B7935C}" type="datetimeFigureOut">
              <a:rPr lang="en-US" smtClean="0"/>
              <a:pPr/>
              <a:t>2012/11/30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C28A-89F6-9A4B-ACEF-938C43F20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3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89C0-6650-AD48-B8D5-12491039A660}" type="datetimeFigureOut">
              <a:rPr lang="en-US" smtClean="0"/>
              <a:pPr/>
              <a:t>2012/11/30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01E83-BA8B-5F4E-B794-3D8108A8D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4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9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There are more complicated ways to generate events – but this simple explanation illustrates</a:t>
            </a:r>
            <a:r>
              <a:rPr lang="en-ZA" baseline="0" dirty="0" smtClean="0"/>
              <a:t> the basic idea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Adjusts step functions</a:t>
            </a:r>
            <a:r>
              <a:rPr lang="en-ZA" baseline="0" dirty="0" smtClean="0"/>
              <a:t> to estimate integrand.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1353243"/>
            <a:ext cx="9144000" cy="158353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Sahal Yacoob</a:t>
            </a:r>
          </a:p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University of Kwazulu-Natal</a:t>
            </a:r>
            <a:endParaRPr lang="en-US" sz="4400" b="1" dirty="0">
              <a:solidFill>
                <a:srgbClr val="FF0000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6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3" name="Line 22"/>
          <p:cNvSpPr>
            <a:spLocks noChangeShapeType="1"/>
          </p:cNvSpPr>
          <p:nvPr/>
        </p:nvSpPr>
        <p:spPr bwMode="auto">
          <a:xfrm>
            <a:off x="774095" y="2994877"/>
            <a:ext cx="79102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86493" tIns="86493" rIns="86493" bIns="86493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65" y="913981"/>
            <a:ext cx="2065207" cy="913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9" y="913981"/>
            <a:ext cx="2310938" cy="895488"/>
          </a:xfrm>
          <a:prstGeom prst="rect">
            <a:avLst/>
          </a:prstGeom>
        </p:spPr>
      </p:pic>
      <p:sp>
        <p:nvSpPr>
          <p:cNvPr id="317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649" y="0"/>
            <a:ext cx="7772703" cy="1470422"/>
          </a:xfr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Introduction to Monte-Carlo Event Generators</a:t>
            </a:r>
            <a:endParaRPr lang="en-US" sz="3600" b="1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5" y="3473593"/>
            <a:ext cx="4164888" cy="3018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6"/>
          <a:stretch/>
        </p:blipFill>
        <p:spPr>
          <a:xfrm>
            <a:off x="4656976" y="3320230"/>
            <a:ext cx="4154515" cy="33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Factorisation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We assume (initially) that the probability for full process from proton collision to final detected particles (with specified momenta) may be described as the product of these 3 effects</a:t>
            </a:r>
          </a:p>
          <a:p>
            <a:r>
              <a:rPr lang="en-ZA" dirty="0" smtClean="0"/>
              <a:t>Initial State description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Matrix Element Calculation</a:t>
            </a:r>
          </a:p>
          <a:p>
            <a:r>
              <a:rPr lang="en-ZA" dirty="0" smtClean="0"/>
              <a:t>Final State evolution</a:t>
            </a:r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Matrix Element Evaluation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For a given process the probability for that process to occur is the cross section </a:t>
            </a:r>
            <a:r>
              <a:rPr lang="el-GR" dirty="0" smtClean="0"/>
              <a:t>σ</a:t>
            </a:r>
            <a:r>
              <a:rPr lang="en-ZA" dirty="0" smtClean="0"/>
              <a:t> </a:t>
            </a:r>
          </a:p>
          <a:p>
            <a:pPr lvl="1"/>
            <a:r>
              <a:rPr lang="en-ZA" i="1" dirty="0" smtClean="0"/>
              <a:t>σ = ∫ f(</a:t>
            </a:r>
            <a:r>
              <a:rPr lang="en-ZA" b="1" i="1" dirty="0" err="1" smtClean="0"/>
              <a:t>p</a:t>
            </a:r>
            <a:r>
              <a:rPr lang="en-ZA" i="1" baseline="-25000" dirty="0" err="1" smtClean="0"/>
              <a:t>i</a:t>
            </a:r>
            <a:r>
              <a:rPr lang="en-ZA" i="1" dirty="0" err="1" smtClean="0"/>
              <a:t>,</a:t>
            </a:r>
            <a:r>
              <a:rPr lang="en-ZA" b="1" i="1" dirty="0" err="1" smtClean="0"/>
              <a:t>p</a:t>
            </a:r>
            <a:r>
              <a:rPr lang="en-ZA" i="1" baseline="-25000" dirty="0" err="1" smtClean="0"/>
              <a:t>f</a:t>
            </a:r>
            <a:r>
              <a:rPr lang="en-ZA" i="1" dirty="0" smtClean="0"/>
              <a:t>) </a:t>
            </a:r>
            <a:r>
              <a:rPr lang="en-ZA" i="1" dirty="0" err="1" smtClean="0"/>
              <a:t>d</a:t>
            </a:r>
            <a:r>
              <a:rPr lang="en-ZA" b="1" i="1" dirty="0" err="1" smtClean="0"/>
              <a:t>p</a:t>
            </a:r>
            <a:r>
              <a:rPr lang="en-ZA" i="1" baseline="-25000" dirty="0" err="1" smtClean="0"/>
              <a:t>i</a:t>
            </a:r>
            <a:r>
              <a:rPr lang="en-ZA" i="1" dirty="0" err="1" smtClean="0"/>
              <a:t>d</a:t>
            </a:r>
            <a:r>
              <a:rPr lang="en-ZA" b="1" i="1" dirty="0" err="1" smtClean="0"/>
              <a:t>p</a:t>
            </a:r>
            <a:r>
              <a:rPr lang="en-ZA" i="1" baseline="-25000" dirty="0" err="1" smtClean="0"/>
              <a:t>f</a:t>
            </a:r>
            <a:endParaRPr lang="en-ZA" i="1" dirty="0" smtClean="0"/>
          </a:p>
          <a:p>
            <a:pPr lvl="1"/>
            <a:r>
              <a:rPr lang="en-ZA" i="1" dirty="0" smtClean="0"/>
              <a:t>Where in general the integration has to be performed numerically</a:t>
            </a:r>
          </a:p>
          <a:p>
            <a:pPr marL="457200" lvl="1" indent="0">
              <a:buNone/>
            </a:pPr>
            <a:r>
              <a:rPr lang="en-ZA" i="1" dirty="0" smtClean="0"/>
              <a:t>And </a:t>
            </a:r>
            <a:r>
              <a:rPr lang="en-ZA" i="1" dirty="0"/>
              <a:t>f(</a:t>
            </a:r>
            <a:r>
              <a:rPr lang="en-ZA" i="1" dirty="0" err="1"/>
              <a:t>p</a:t>
            </a:r>
            <a:r>
              <a:rPr lang="en-ZA" i="1" baseline="-25000" dirty="0" err="1"/>
              <a:t>i</a:t>
            </a:r>
            <a:r>
              <a:rPr lang="en-ZA" i="1" dirty="0" err="1"/>
              <a:t>,p</a:t>
            </a:r>
            <a:r>
              <a:rPr lang="en-ZA" i="1" baseline="-25000" dirty="0" err="1"/>
              <a:t>f</a:t>
            </a:r>
            <a:r>
              <a:rPr lang="en-ZA" i="1" dirty="0" smtClean="0"/>
              <a:t>)/σ is the probability  for a particular kinematic configuration to be realised. </a:t>
            </a:r>
          </a:p>
          <a:p>
            <a:endParaRPr lang="en-ZA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Monte-Carlo Integration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Monte-Carlo Integration is the process where a numerical integration because:</a:t>
            </a:r>
          </a:p>
          <a:p>
            <a:pPr lvl="1"/>
            <a:r>
              <a:rPr lang="en-ZA" dirty="0" smtClean="0"/>
              <a:t>There are multiple of integration variables</a:t>
            </a:r>
          </a:p>
          <a:p>
            <a:pPr lvl="1"/>
            <a:r>
              <a:rPr lang="en-ZA" dirty="0" smtClean="0"/>
              <a:t>The integrand is a convolution of several functions</a:t>
            </a:r>
          </a:p>
          <a:p>
            <a:pPr lvl="1"/>
            <a:r>
              <a:rPr lang="en-ZA" dirty="0" smtClean="0"/>
              <a:t>The boundary conditions are complicated</a:t>
            </a:r>
          </a:p>
          <a:p>
            <a:r>
              <a:rPr lang="en-ZA" dirty="0" smtClean="0"/>
              <a:t>The integral is evaluated based on random evaluations of the integrand (hence the name Monte-Carlo)</a:t>
            </a:r>
          </a:p>
          <a:p>
            <a:pPr lvl="1"/>
            <a:r>
              <a:rPr lang="en-ZA" dirty="0" smtClean="0"/>
              <a:t>These random evaluations can be used to produce ‘events’ once a ‘good’ estimate of the total cross section has been obtained </a:t>
            </a:r>
          </a:p>
          <a:p>
            <a:pPr lvl="3"/>
            <a:r>
              <a:rPr lang="en-ZA" dirty="0" smtClean="0"/>
              <a:t>Monte-Carlo event generators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Monte Carlo Integration Basics  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/>
                        </a:rPr>
                        <m:t>𝐼</m:t>
                      </m:r>
                      <m:r>
                        <a:rPr lang="en-ZA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ZA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ZA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ZA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ZA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ZA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ZA" b="0" i="1" smtClean="0">
                              <a:latin typeface="Cambria Math"/>
                            </a:rPr>
                            <m:t>&gt;</m:t>
                          </m:r>
                        </m:e>
                      </m:nary>
                    </m:oMath>
                  </m:oMathPara>
                </a14:m>
                <a:endParaRPr lang="en-ZA" b="0" dirty="0" smtClean="0"/>
              </a:p>
              <a:p>
                <a:pPr marL="0" indent="0">
                  <a:buNone/>
                </a:pPr>
                <a:r>
                  <a:rPr lang="en-ZA" dirty="0" smtClean="0"/>
                  <a:t>Or discretely: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/>
                        </a:rPr>
                        <m:t>𝐼</m:t>
                      </m:r>
                      <m:r>
                        <a:rPr lang="en-ZA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ZA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ZA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ZA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ZA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ZA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ZA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ZA" b="0" dirty="0" smtClean="0"/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Monte Carlo Integration Basics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ZA" sz="2400" dirty="0" smtClean="0"/>
                  <a:t>One can sample according to a flat distribution:</a:t>
                </a:r>
              </a:p>
              <a:p>
                <a:pPr lvl="1"/>
                <a:r>
                  <a:rPr lang="en-ZA" sz="2000" dirty="0" smtClean="0"/>
                  <a:t>i.e. where we pick the N values of x</a:t>
                </a:r>
                <a:r>
                  <a:rPr lang="en-ZA" sz="2000" baseline="-25000" dirty="0" smtClean="0"/>
                  <a:t>i</a:t>
                </a:r>
                <a:r>
                  <a:rPr lang="en-ZA" sz="2000" dirty="0" smtClean="0"/>
                  <a:t> by sampling a distribution that is uniform over the interval [x</a:t>
                </a:r>
                <a:r>
                  <a:rPr lang="en-ZA" sz="2000" baseline="-25000" dirty="0" smtClean="0"/>
                  <a:t>1</a:t>
                </a:r>
                <a:r>
                  <a:rPr lang="en-ZA" sz="2000" dirty="0" smtClean="0"/>
                  <a:t>,x</a:t>
                </a:r>
                <a:r>
                  <a:rPr lang="en-ZA" sz="2000" baseline="-25000" dirty="0" smtClean="0"/>
                  <a:t>2</a:t>
                </a:r>
                <a:r>
                  <a:rPr lang="en-ZA" sz="2000" dirty="0" smtClean="0"/>
                  <a:t>]</a:t>
                </a:r>
              </a:p>
              <a:p>
                <a:pPr lvl="2"/>
                <a:r>
                  <a:rPr lang="en-ZA" sz="1800" dirty="0" smtClean="0"/>
                  <a:t>But this can be inefficient.</a:t>
                </a:r>
              </a:p>
              <a:p>
                <a:r>
                  <a:rPr lang="en-ZA" sz="2400" dirty="0" smtClean="0"/>
                  <a:t>If </a:t>
                </a:r>
                <a14:m/>
                <a:r>
                  <a:rPr lang="en-ZA" sz="2400" dirty="0" smtClean="0"/>
                  <a:t> then:</a:t>
                </a:r>
              </a:p>
              <a:p>
                <a:pPr marL="0" indent="0">
                  <a:buNone/>
                </a:pPr>
                <a14:m/>
                <a:r>
                  <a:rPr lang="en-ZA" sz="2400" dirty="0" smtClean="0"/>
                  <a:t> =</a:t>
                </a:r>
                <a14:m/>
                <a:endParaRPr lang="en-ZA" sz="2400" dirty="0" smtClean="0"/>
              </a:p>
              <a:p>
                <a:r>
                  <a:rPr lang="en-ZA" sz="2400" dirty="0" smtClean="0"/>
                  <a:t>We want f/p to be as flat as possible</a:t>
                </a:r>
              </a:p>
              <a:p>
                <a:pPr lvl="1"/>
                <a:r>
                  <a:rPr lang="en-ZA" sz="2000" dirty="0" smtClean="0"/>
                  <a:t>Start with </a:t>
                </a:r>
                <a14:m/>
                <a:r>
                  <a:rPr lang="en-ZA" sz="2000" dirty="0" smtClean="0"/>
                  <a:t> and then iterate such that </a:t>
                </a:r>
              </a:p>
              <a:p>
                <a:pPr lvl="1"/>
                <a14:m/>
                <a:endParaRPr lang="en-ZA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b="-59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Vegas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algorithm described on the previous page is implemented in the VEGAS integrator which is the primary engine in HEP, and has been for over 30 years.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95329"/>
            <a:ext cx="4800600" cy="322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5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Simple Event Generation </a:t>
            </a:r>
            <a:br>
              <a:rPr lang="en-ZA" dirty="0" smtClean="0"/>
            </a:br>
            <a:r>
              <a:rPr lang="en-ZA" dirty="0" smtClean="0"/>
              <a:t>(for the matrix element)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Once one has a reliable estimate for the total integral we can ‘pick’ events based on the relative weights of the various kinematic configurations as follows (the hit or miss method):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ZA" dirty="0" smtClean="0"/>
              <a:t> pick a random value of </a:t>
            </a:r>
            <a:r>
              <a:rPr lang="en-ZA" b="1" dirty="0" smtClean="0"/>
              <a:t>x</a:t>
            </a:r>
            <a:r>
              <a:rPr lang="en-ZA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ZA" dirty="0" smtClean="0"/>
              <a:t>If </a:t>
            </a:r>
            <a:r>
              <a:rPr lang="en-ZA" i="1" dirty="0" smtClean="0"/>
              <a:t>f(</a:t>
            </a:r>
            <a:r>
              <a:rPr lang="en-ZA" b="1" i="1" dirty="0" smtClean="0"/>
              <a:t>x</a:t>
            </a:r>
            <a:r>
              <a:rPr lang="en-ZA" i="1" dirty="0" smtClean="0"/>
              <a:t>)  / </a:t>
            </a:r>
            <a:r>
              <a:rPr lang="en-ZA" i="1" dirty="0" err="1" smtClean="0"/>
              <a:t>f</a:t>
            </a:r>
            <a:r>
              <a:rPr lang="en-ZA" i="1" baseline="-25000" dirty="0" err="1" smtClean="0"/>
              <a:t>max</a:t>
            </a:r>
            <a:r>
              <a:rPr lang="en-ZA" i="1" baseline="-25000" dirty="0" smtClean="0"/>
              <a:t> </a:t>
            </a:r>
            <a:r>
              <a:rPr lang="en-ZA" i="1" dirty="0" smtClean="0"/>
              <a:t>&gt; R (a uniformly distributed random number in the interval [0,1]) keep the event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ZA" i="1" dirty="0" smtClean="0"/>
              <a:t>Otherwise go back to 1</a:t>
            </a:r>
            <a:endParaRPr lang="en-Z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event generation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1813"/>
            <a:ext cx="43243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7350" y="612616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</a:t>
            </a:r>
            <a:r>
              <a:rPr lang="en-ZA" dirty="0" smtClean="0"/>
              <a:t>. </a:t>
            </a:r>
            <a:r>
              <a:rPr lang="en-ZA" dirty="0" err="1" smtClean="0"/>
              <a:t>Mrenna</a:t>
            </a:r>
            <a:r>
              <a:rPr lang="en-ZA" dirty="0" smtClean="0"/>
              <a:t>  2009 CTEQ Summer School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565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Parton Shower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outgoing states of the Hard scatter can emit radiation this is described by the </a:t>
            </a:r>
            <a:r>
              <a:rPr lang="en-ZA" dirty="0" err="1" smtClean="0"/>
              <a:t>parton</a:t>
            </a:r>
            <a:r>
              <a:rPr lang="en-ZA" dirty="0" smtClean="0"/>
              <a:t> shower.  </a:t>
            </a:r>
          </a:p>
          <a:p>
            <a:r>
              <a:rPr lang="en-ZA" dirty="0" smtClean="0"/>
              <a:t>This allows the number of final state particles to grow</a:t>
            </a:r>
          </a:p>
          <a:p>
            <a:pPr lvl="1"/>
            <a:r>
              <a:rPr lang="en-ZA" dirty="0" smtClean="0"/>
              <a:t>The decision about whether or not a final state particle radiates is made via a </a:t>
            </a:r>
            <a:r>
              <a:rPr lang="en-ZA" dirty="0" err="1" smtClean="0"/>
              <a:t>monte-carlo</a:t>
            </a:r>
            <a:r>
              <a:rPr lang="en-ZA" dirty="0" smtClean="0"/>
              <a:t> based decision algorithm until a pre-defined cut off.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Inverse </a:t>
            </a:r>
            <a:r>
              <a:rPr lang="en-ZA" dirty="0" err="1" smtClean="0"/>
              <a:t>parton</a:t>
            </a:r>
            <a:r>
              <a:rPr lang="en-ZA" dirty="0" smtClean="0"/>
              <a:t> shower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similar process occurs for the incoming </a:t>
            </a:r>
            <a:r>
              <a:rPr lang="en-ZA" dirty="0" err="1" smtClean="0"/>
              <a:t>partons</a:t>
            </a:r>
            <a:r>
              <a:rPr lang="en-ZA" dirty="0" smtClean="0"/>
              <a:t>.</a:t>
            </a:r>
          </a:p>
          <a:p>
            <a:pPr lvl="1"/>
            <a:r>
              <a:rPr lang="en-ZA" dirty="0" smtClean="0"/>
              <a:t>An inverse shower process is evaluated in order to arrive at the properties of the original </a:t>
            </a:r>
            <a:r>
              <a:rPr lang="en-ZA" dirty="0" err="1" smtClean="0"/>
              <a:t>parton</a:t>
            </a:r>
            <a:r>
              <a:rPr lang="en-ZA" dirty="0" smtClean="0"/>
              <a:t> in the proton which took part in the interaction.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438650"/>
            <a:ext cx="7356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6171684"/>
            <a:ext cx="3445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M. Seymour,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MCnet</a:t>
            </a:r>
            <a:r>
              <a:rPr lang="en-GB" dirty="0" smtClean="0"/>
              <a:t>-LPCC </a:t>
            </a:r>
            <a:r>
              <a:rPr lang="en-GB" dirty="0"/>
              <a:t>Summer </a:t>
            </a:r>
            <a:r>
              <a:rPr lang="en-GB" dirty="0" smtClean="0"/>
              <a:t>School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7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Elementary particles of the standard model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19696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6" name="Picture 2" descr="Higgs_prod_graphs_new.jpg (955×45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51" y="2209490"/>
            <a:ext cx="4311549" cy="261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6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Matching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The hard scatter part of the event is generally a leading order process in perturbation theory.</a:t>
            </a:r>
          </a:p>
          <a:p>
            <a:endParaRPr lang="en-ZA" dirty="0"/>
          </a:p>
          <a:p>
            <a:r>
              <a:rPr lang="en-ZA" dirty="0" smtClean="0"/>
              <a:t>The Parton Shower, and Inverse Parton Shower evolution of the event are only valid if they are not making large modifications to the event kinematics. </a:t>
            </a:r>
          </a:p>
          <a:p>
            <a:endParaRPr lang="en-ZA" dirty="0"/>
          </a:p>
          <a:p>
            <a:r>
              <a:rPr lang="en-ZA" dirty="0" smtClean="0"/>
              <a:t>In order to properly describe events with additional particles in the final state which carry substantial momentum one needs to evaluate higher order processes.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Matching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change from ‘soft’ emission to higher orders of </a:t>
            </a:r>
            <a:r>
              <a:rPr lang="en-ZA" dirty="0" err="1" smtClean="0"/>
              <a:t>perturbative</a:t>
            </a:r>
            <a:r>
              <a:rPr lang="en-ZA" dirty="0" smtClean="0"/>
              <a:t> theory is something that is derived from fits to the data</a:t>
            </a:r>
          </a:p>
          <a:p>
            <a:endParaRPr lang="en-ZA" dirty="0"/>
          </a:p>
          <a:p>
            <a:r>
              <a:rPr lang="en-ZA" dirty="0" smtClean="0"/>
              <a:t>Events Generators have lots of tuning parameters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Initial State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We have explored the basic idea which takes us from a set of input </a:t>
            </a:r>
            <a:r>
              <a:rPr lang="en-ZA" dirty="0" err="1" smtClean="0"/>
              <a:t>partons</a:t>
            </a:r>
            <a:r>
              <a:rPr lang="en-ZA" dirty="0" smtClean="0"/>
              <a:t> from the incoming protons with well defined </a:t>
            </a:r>
            <a:r>
              <a:rPr lang="en-ZA" dirty="0"/>
              <a:t>k</a:t>
            </a:r>
            <a:r>
              <a:rPr lang="en-ZA" dirty="0" smtClean="0"/>
              <a:t>inematic properties, to a well defined set of output </a:t>
            </a:r>
            <a:r>
              <a:rPr lang="en-ZA" dirty="0" err="1" smtClean="0"/>
              <a:t>partons</a:t>
            </a:r>
            <a:r>
              <a:rPr lang="en-ZA" dirty="0" smtClean="0"/>
              <a:t>. A description of the probability of finding the expected incoming </a:t>
            </a:r>
            <a:r>
              <a:rPr lang="en-ZA" dirty="0" err="1" smtClean="0"/>
              <a:t>partons</a:t>
            </a:r>
            <a:r>
              <a:rPr lang="en-ZA" dirty="0" smtClean="0"/>
              <a:t> in the proton is called the </a:t>
            </a:r>
            <a:r>
              <a:rPr lang="en-ZA" dirty="0" err="1" smtClean="0"/>
              <a:t>parton</a:t>
            </a:r>
            <a:r>
              <a:rPr lang="en-ZA" dirty="0" smtClean="0"/>
              <a:t> distribution function or PDF. There are a small number (under 10 that I am aware of) of groups which perform global fits to as much data as possible over a large energy range in order to </a:t>
            </a:r>
            <a:r>
              <a:rPr lang="en-ZA" dirty="0" err="1" smtClean="0"/>
              <a:t>paramaterise</a:t>
            </a:r>
            <a:r>
              <a:rPr lang="en-ZA" dirty="0" smtClean="0"/>
              <a:t> the PDF’s  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Hadronisation</a:t>
            </a:r>
            <a:r>
              <a:rPr lang="en-ZA" dirty="0" smtClean="0"/>
              <a:t> / Final states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As the outgoing </a:t>
            </a:r>
            <a:r>
              <a:rPr lang="en-ZA" dirty="0" err="1" smtClean="0"/>
              <a:t>partons</a:t>
            </a:r>
            <a:r>
              <a:rPr lang="en-ZA" dirty="0" smtClean="0"/>
              <a:t> (if they are coloured objects i.e. quarks / gluons) leave the interaction point they will </a:t>
            </a:r>
            <a:r>
              <a:rPr lang="en-ZA" dirty="0" err="1" smtClean="0"/>
              <a:t>Hadronise</a:t>
            </a:r>
            <a:endParaRPr lang="en-ZA" dirty="0"/>
          </a:p>
          <a:p>
            <a:pPr lvl="1"/>
            <a:r>
              <a:rPr lang="en-ZA" dirty="0" smtClean="0"/>
              <a:t>Two basic approaches:</a:t>
            </a:r>
          </a:p>
          <a:p>
            <a:pPr lvl="2"/>
            <a:r>
              <a:rPr lang="en-ZA" dirty="0" smtClean="0"/>
              <a:t>Lund String Model  (</a:t>
            </a:r>
            <a:r>
              <a:rPr lang="en-ZA" dirty="0" err="1" smtClean="0"/>
              <a:t>pythia</a:t>
            </a:r>
            <a:r>
              <a:rPr lang="en-ZA" dirty="0" smtClean="0"/>
              <a:t>)</a:t>
            </a:r>
          </a:p>
          <a:p>
            <a:pPr lvl="2"/>
            <a:r>
              <a:rPr lang="en-ZA" dirty="0" smtClean="0"/>
              <a:t>Cluster model (</a:t>
            </a:r>
            <a:r>
              <a:rPr lang="en-ZA" dirty="0" err="1" smtClean="0"/>
              <a:t>Herwig</a:t>
            </a:r>
            <a:r>
              <a:rPr lang="en-ZA" dirty="0" smtClean="0"/>
              <a:t>)</a:t>
            </a:r>
          </a:p>
          <a:p>
            <a:pPr marL="457200" lvl="1" indent="0">
              <a:buNone/>
            </a:pPr>
            <a:r>
              <a:rPr lang="en-ZA" dirty="0" smtClean="0"/>
              <a:t>Both take quarks / gluons as input and provide hadrons as output which then decay according to their branching fraction</a:t>
            </a:r>
          </a:p>
          <a:p>
            <a:pPr lvl="2"/>
            <a:endParaRPr lang="en-Z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rest of the event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Unfortunately even this (not really) simple picture does not yet leave us with something that can be compared directly to the data.</a:t>
            </a:r>
          </a:p>
          <a:p>
            <a:pPr lvl="1"/>
            <a:r>
              <a:rPr lang="en-ZA" dirty="0" smtClean="0"/>
              <a:t>The LHC collides bunches of protons at a time</a:t>
            </a:r>
          </a:p>
          <a:p>
            <a:pPr lvl="1"/>
            <a:r>
              <a:rPr lang="en-ZA" dirty="0" smtClean="0"/>
              <a:t>The effect of these other interactions need to be accurately modelled as well</a:t>
            </a:r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t="1832" r="914" b="69160"/>
          <a:stretch/>
        </p:blipFill>
        <p:spPr bwMode="auto">
          <a:xfrm>
            <a:off x="2238376" y="4721225"/>
            <a:ext cx="4569636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1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Detector simulation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propagation of the Final states through the detector is also a stochastic process, and is evaluated by taking small steps in distance and asking the question</a:t>
            </a:r>
          </a:p>
          <a:p>
            <a:pPr lvl="1"/>
            <a:r>
              <a:rPr lang="en-ZA" dirty="0" smtClean="0"/>
              <a:t>Has the particle deposited energy in the detector during this step</a:t>
            </a:r>
          </a:p>
          <a:p>
            <a:pPr lvl="1"/>
            <a:r>
              <a:rPr lang="en-ZA" dirty="0" smtClean="0"/>
              <a:t>This is a slow process and where most computing power is used for MC generation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Particle </a:t>
            </a:r>
            <a:r>
              <a:rPr lang="en-ZA" dirty="0" err="1" smtClean="0"/>
              <a:t>Propogation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5" name="Picture 4" descr="CMS_S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1963738"/>
            <a:ext cx="86121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5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Summary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Monte-Carlo event generation is a complex, but important tool which allows for us to make comparisons between theoretical predictions and experimental data</a:t>
            </a:r>
          </a:p>
          <a:p>
            <a:r>
              <a:rPr lang="en-ZA" dirty="0" smtClean="0"/>
              <a:t>An accurate Monte-Carlo event generator has to reproduce effects which are </a:t>
            </a:r>
            <a:r>
              <a:rPr lang="en-ZA" dirty="0" err="1" smtClean="0"/>
              <a:t>perturbatively</a:t>
            </a:r>
            <a:r>
              <a:rPr lang="en-ZA" dirty="0" smtClean="0"/>
              <a:t> calculable</a:t>
            </a:r>
          </a:p>
          <a:p>
            <a:r>
              <a:rPr lang="en-ZA" dirty="0" smtClean="0"/>
              <a:t> and those which are </a:t>
            </a:r>
            <a:r>
              <a:rPr lang="en-ZA" dirty="0" err="1" smtClean="0"/>
              <a:t>phenomenologically</a:t>
            </a:r>
            <a:r>
              <a:rPr lang="en-ZA" dirty="0" smtClean="0"/>
              <a:t> motivated, and navigate the interface between these 2 regions </a:t>
            </a:r>
          </a:p>
          <a:p>
            <a:pPr lvl="1"/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Sub-structure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6" name="Picture 5" descr="atom_zoom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6" y="2211188"/>
            <a:ext cx="7025557" cy="30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90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event video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(movie)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M.C. distributions are important for comparison to 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90" y="1777746"/>
            <a:ext cx="6660053" cy="47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Monte-Carlo event in principle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Answers the question:</a:t>
            </a:r>
          </a:p>
          <a:p>
            <a:pPr lvl="1"/>
            <a:r>
              <a:rPr lang="en-ZA" dirty="0" smtClean="0"/>
              <a:t>Given a particular initial state (two in coming protons, and a particular final state (2 electrons with energy greater than a certain value for example) what is the probability that the transition between the initial and final states took place via the chosen process.</a:t>
            </a:r>
          </a:p>
          <a:p>
            <a:pPr lvl="1"/>
            <a:r>
              <a:rPr lang="en-ZA" dirty="0" smtClean="0"/>
              <a:t>The total probability is the sum over the contributions from all possible processes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Factorisation – Matrix element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The probability for the ‘process’, or ‘Hard Scatter` to occur can be calculated in terms of the momenta of the incoming and outgoing elementary particles.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6" y="4160434"/>
            <a:ext cx="2286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Factorisation  -- Initial State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The Parton Distribution Functions (PDF’s) tell us about the phase space distributions (momentum) of the </a:t>
            </a:r>
            <a:r>
              <a:rPr lang="en-ZA" dirty="0" err="1" smtClean="0"/>
              <a:t>partons</a:t>
            </a:r>
            <a:r>
              <a:rPr lang="en-ZA" dirty="0" smtClean="0"/>
              <a:t> in the colliding protons which act as the incoming particles in the hard scatter calculation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6" y="4160434"/>
            <a:ext cx="2286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1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Factorisation – Final State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The outgoing particles from the hard scatter may undergo further evolution before being detected:</a:t>
            </a:r>
            <a:endParaRPr lang="en-ZA" dirty="0"/>
          </a:p>
          <a:p>
            <a:pPr marL="0" indent="0">
              <a:buNone/>
            </a:pPr>
            <a:r>
              <a:rPr lang="en-ZA" dirty="0" smtClean="0"/>
              <a:t>	They may radiate a photon, or </a:t>
            </a:r>
            <a:r>
              <a:rPr lang="en-ZA" dirty="0" err="1" smtClean="0"/>
              <a:t>hadronise</a:t>
            </a:r>
            <a:r>
              <a:rPr lang="en-ZA" dirty="0" smtClean="0"/>
              <a:t>, or decay if unstable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6" y="4160434"/>
            <a:ext cx="2286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1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</TotalTime>
  <Words>1521</Words>
  <Application>Microsoft Macintosh PowerPoint</Application>
  <PresentationFormat>On-screen Show (4:3)</PresentationFormat>
  <Paragraphs>138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Introduction to Monte-Carlo Event Generators</vt:lpstr>
      <vt:lpstr>Elementary particles of the standard model</vt:lpstr>
      <vt:lpstr>Atomic Sub-structure</vt:lpstr>
      <vt:lpstr>Collision event video</vt:lpstr>
      <vt:lpstr>M.C. distributions are important for comparison to Data</vt:lpstr>
      <vt:lpstr>A Monte-Carlo event in principle</vt:lpstr>
      <vt:lpstr>Factorisation – Matrix element</vt:lpstr>
      <vt:lpstr>Factorisation  -- Initial State</vt:lpstr>
      <vt:lpstr>Factorisation – Final State</vt:lpstr>
      <vt:lpstr>Factorisation</vt:lpstr>
      <vt:lpstr>Matrix Element Evaluation</vt:lpstr>
      <vt:lpstr>Monte-Carlo Integration</vt:lpstr>
      <vt:lpstr>Monte Carlo Integration Basics  </vt:lpstr>
      <vt:lpstr>Monte Carlo Integration Basics </vt:lpstr>
      <vt:lpstr>Vegas</vt:lpstr>
      <vt:lpstr>Simple Event Generation  (for the matrix element)</vt:lpstr>
      <vt:lpstr>Simple event generation</vt:lpstr>
      <vt:lpstr>The Parton Shower</vt:lpstr>
      <vt:lpstr>Inverse parton shower</vt:lpstr>
      <vt:lpstr>Matching</vt:lpstr>
      <vt:lpstr>Matching</vt:lpstr>
      <vt:lpstr>Initial State</vt:lpstr>
      <vt:lpstr>Hadronisation / Final states</vt:lpstr>
      <vt:lpstr>The rest of the event</vt:lpstr>
      <vt:lpstr>Detector simulation</vt:lpstr>
      <vt:lpstr>Particle Propogation</vt:lpstr>
      <vt:lpstr>Summary</vt:lpstr>
    </vt:vector>
  </TitlesOfParts>
  <Company>University of the Witwatersrand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</dc:title>
  <dc:creator>Sahal Yacoob</dc:creator>
  <cp:lastModifiedBy>Martin Cook</cp:lastModifiedBy>
  <cp:revision>192</cp:revision>
  <dcterms:created xsi:type="dcterms:W3CDTF">2012-04-30T17:49:09Z</dcterms:created>
  <dcterms:modified xsi:type="dcterms:W3CDTF">2012-11-30T13:43:54Z</dcterms:modified>
</cp:coreProperties>
</file>